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12192000"/>
  <p:notesSz cx="6858000" cy="9144000"/>
  <p:embeddedFontLst>
    <p:embeddedFont>
      <p:font typeface="Robot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696806D-7232-4263-B605-71DA94F2A39A}">
  <a:tblStyle styleId="{8696806D-7232-4263-B605-71DA94F2A39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83CCD62F-AE9A-47A6-A3E5-7AA902F66CBA}" styleName="Table_1">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11" Type="http://schemas.openxmlformats.org/officeDocument/2006/relationships/slide" Target="slides/slide6.xml"/><Relationship Id="rId22" Type="http://schemas.openxmlformats.org/officeDocument/2006/relationships/font" Target="fonts/Roboto-boldItalic.fntdata"/><Relationship Id="rId10" Type="http://schemas.openxmlformats.org/officeDocument/2006/relationships/slide" Target="slides/slide5.xml"/><Relationship Id="rId21" Type="http://schemas.openxmlformats.org/officeDocument/2006/relationships/font" Target="fonts/Roboto-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https://www.opb.org/news/series/lead/portland-public-school-lead-in-water-fountains/</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55860b6c91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55860b6c91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g55860b6c91_0_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54e3640ca1_2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54e3640ca1_2_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g54e3640ca1_2_1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54e3640ca1_2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54e3640ca1_2_5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g54e3640ca1_2_5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55860b6c91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55860b6c91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g55860b6c91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50c447c17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50c447c173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t/>
            </a:r>
            <a:endParaRPr/>
          </a:p>
        </p:txBody>
      </p:sp>
      <p:sp>
        <p:nvSpPr>
          <p:cNvPr id="102" name="Google Shape;102;g50c447c173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558c956582_4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558c956582_4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g558c956582_4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54e3640ca1_4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54e3640ca1_4_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g54e3640ca1_4_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54e3640ca1_2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54e3640ca1_2_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https://www.npr.org/2016/03/16/470512927/before-flint-lead-contaminated-water-plagued-schools-across-u-s</a:t>
            </a:r>
            <a:endParaRPr/>
          </a:p>
        </p:txBody>
      </p:sp>
      <p:sp>
        <p:nvSpPr>
          <p:cNvPr id="124" name="Google Shape;124;g54e3640ca1_2_2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55860b6c91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55860b6c91_0_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g55860b6c91_0_2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54e3640ca1_2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54e3640ca1_2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same </a:t>
            </a:r>
            <a:r>
              <a:rPr lang="en-US"/>
              <a:t>comments</a:t>
            </a:r>
            <a:r>
              <a:rPr lang="en-US"/>
              <a:t> </a:t>
            </a:r>
            <a:endParaRPr/>
          </a:p>
        </p:txBody>
      </p:sp>
      <p:sp>
        <p:nvSpPr>
          <p:cNvPr id="138" name="Google Shape;138;g54e3640ca1_2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54e3640ca1_4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54e3640ca1_4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g54e3640ca1_4_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 name="Google Shape;22;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s://www.youtube.com/watch?v=BkKw_-pLEDo&amp;index=10&amp;list=PLTc0nEfdp_f2yywvicWsABFuYSYzQ6mU5" TargetMode="External"/><Relationship Id="rId4" Type="http://schemas.openxmlformats.org/officeDocument/2006/relationships/hyperlink" Target="https://www.youtube.com/watch?v=2rnFccygFYI" TargetMode="External"/><Relationship Id="rId5" Type="http://schemas.openxmlformats.org/officeDocument/2006/relationships/hyperlink" Target="https://www.youtube.com/watch?v=IHMs6LqqW0Y" TargetMode="External"/><Relationship Id="rId6" Type="http://schemas.openxmlformats.org/officeDocument/2006/relationships/hyperlink" Target="https://www.youtube.com/watch?v=ea0V3pltNTk" TargetMode="External"/><Relationship Id="rId7" Type="http://schemas.openxmlformats.org/officeDocument/2006/relationships/hyperlink" Target="https://www.youtube.com/watch?v=H64-OYnY8Oo" TargetMode="External"/><Relationship Id="rId8" Type="http://schemas.openxmlformats.org/officeDocument/2006/relationships/hyperlink" Target="https://www.youtube.com/watch?v=Tx1CUcdO748"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s://www.youtube.com/watch?v=QnDQFivtCd0" TargetMode="Externa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drive.google.com/file/d/1zuliKLdTjhP_UFXhCJM3BHimmuU8wE0C/view" TargetMode="Externa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87975" y="0"/>
            <a:ext cx="2720650" cy="2720650"/>
          </a:xfrm>
          <a:prstGeom prst="rect">
            <a:avLst/>
          </a:prstGeom>
          <a:noFill/>
          <a:ln>
            <a:noFill/>
          </a:ln>
        </p:spPr>
      </p:pic>
      <p:pic>
        <p:nvPicPr>
          <p:cNvPr id="90" name="Google Shape;90;p13"/>
          <p:cNvPicPr preferRelativeResize="0"/>
          <p:nvPr/>
        </p:nvPicPr>
        <p:blipFill>
          <a:blip r:embed="rId4">
            <a:alphaModFix/>
          </a:blip>
          <a:stretch>
            <a:fillRect/>
          </a:stretch>
        </p:blipFill>
        <p:spPr>
          <a:xfrm>
            <a:off x="3039400" y="716950"/>
            <a:ext cx="5106475" cy="3638275"/>
          </a:xfrm>
          <a:prstGeom prst="rect">
            <a:avLst/>
          </a:prstGeom>
          <a:noFill/>
          <a:ln>
            <a:noFill/>
          </a:ln>
        </p:spPr>
      </p:pic>
      <p:sp>
        <p:nvSpPr>
          <p:cNvPr id="91" name="Google Shape;91;p13"/>
          <p:cNvSpPr txBox="1"/>
          <p:nvPr/>
        </p:nvSpPr>
        <p:spPr>
          <a:xfrm>
            <a:off x="322000" y="4797375"/>
            <a:ext cx="6729300" cy="138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4800">
                <a:latin typeface="Calibri"/>
                <a:ea typeface="Calibri"/>
                <a:cs typeface="Calibri"/>
                <a:sym typeface="Calibri"/>
              </a:rPr>
              <a:t>SAFE WATER IN OUR SCHOOLS</a:t>
            </a:r>
            <a:endParaRPr sz="4800">
              <a:latin typeface="Calibri"/>
              <a:ea typeface="Calibri"/>
              <a:cs typeface="Calibri"/>
              <a:sym typeface="Calibri"/>
            </a:endParaRPr>
          </a:p>
        </p:txBody>
      </p:sp>
      <p:pic>
        <p:nvPicPr>
          <p:cNvPr id="92" name="Google Shape;92;p13"/>
          <p:cNvPicPr preferRelativeResize="0"/>
          <p:nvPr/>
        </p:nvPicPr>
        <p:blipFill>
          <a:blip r:embed="rId5">
            <a:alphaModFix/>
          </a:blip>
          <a:stretch>
            <a:fillRect/>
          </a:stretch>
        </p:blipFill>
        <p:spPr>
          <a:xfrm>
            <a:off x="8064450" y="4409435"/>
            <a:ext cx="3848500" cy="21603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p22"/>
          <p:cNvPicPr preferRelativeResize="0"/>
          <p:nvPr/>
        </p:nvPicPr>
        <p:blipFill>
          <a:blip r:embed="rId3">
            <a:alphaModFix/>
          </a:blip>
          <a:stretch>
            <a:fillRect/>
          </a:stretch>
        </p:blipFill>
        <p:spPr>
          <a:xfrm>
            <a:off x="142825" y="288450"/>
            <a:ext cx="2209800" cy="2209800"/>
          </a:xfrm>
          <a:prstGeom prst="rect">
            <a:avLst/>
          </a:prstGeom>
          <a:noFill/>
          <a:ln>
            <a:noFill/>
          </a:ln>
        </p:spPr>
      </p:pic>
      <p:graphicFrame>
        <p:nvGraphicFramePr>
          <p:cNvPr id="158" name="Google Shape;158;p22"/>
          <p:cNvGraphicFramePr/>
          <p:nvPr/>
        </p:nvGraphicFramePr>
        <p:xfrm>
          <a:off x="369200" y="4426050"/>
          <a:ext cx="3000000" cy="3000000"/>
        </p:xfrm>
        <a:graphic>
          <a:graphicData uri="http://schemas.openxmlformats.org/drawingml/2006/table">
            <a:tbl>
              <a:tblPr>
                <a:noFill/>
                <a:tableStyleId>{83CCD62F-AE9A-47A6-A3E5-7AA902F66CBA}</a:tableStyleId>
              </a:tblPr>
              <a:tblGrid>
                <a:gridCol w="5805150"/>
                <a:gridCol w="5805150"/>
              </a:tblGrid>
              <a:tr h="552450">
                <a:tc>
                  <a:txBody>
                    <a:bodyPr/>
                    <a:lstStyle/>
                    <a:p>
                      <a:pPr indent="0" lvl="0" marL="0" rtl="0" algn="l">
                        <a:spcBef>
                          <a:spcPts val="0"/>
                        </a:spcBef>
                        <a:spcAft>
                          <a:spcPts val="0"/>
                        </a:spcAft>
                        <a:buNone/>
                      </a:pPr>
                      <a:r>
                        <a:rPr b="1" lang="en-US" sz="2400">
                          <a:solidFill>
                            <a:srgbClr val="231F20"/>
                          </a:solidFill>
                          <a:latin typeface="Roboto"/>
                          <a:ea typeface="Roboto"/>
                          <a:cs typeface="Roboto"/>
                          <a:sym typeface="Roboto"/>
                        </a:rPr>
                        <a:t>Age</a:t>
                      </a:r>
                      <a:endParaRPr b="1" sz="2400">
                        <a:solidFill>
                          <a:srgbClr val="231F20"/>
                        </a:solidFill>
                        <a:latin typeface="Roboto"/>
                        <a:ea typeface="Roboto"/>
                        <a:cs typeface="Roboto"/>
                        <a:sym typeface="Roboto"/>
                      </a:endParaRPr>
                    </a:p>
                  </a:txBody>
                  <a:tcPr marT="63500" marB="63500" marR="63500" marL="63500"/>
                </a:tc>
                <a:tc>
                  <a:txBody>
                    <a:bodyPr/>
                    <a:lstStyle/>
                    <a:p>
                      <a:pPr indent="0" lvl="0" marL="0" rtl="0" algn="l">
                        <a:spcBef>
                          <a:spcPts val="0"/>
                        </a:spcBef>
                        <a:spcAft>
                          <a:spcPts val="0"/>
                        </a:spcAft>
                        <a:buNone/>
                      </a:pPr>
                      <a:r>
                        <a:rPr b="1" lang="en-US" sz="2400">
                          <a:solidFill>
                            <a:srgbClr val="231F20"/>
                          </a:solidFill>
                          <a:latin typeface="Roboto"/>
                          <a:ea typeface="Roboto"/>
                          <a:cs typeface="Roboto"/>
                          <a:sym typeface="Roboto"/>
                        </a:rPr>
                        <a:t>How many ounces  of water per day?</a:t>
                      </a:r>
                      <a:endParaRPr b="1" sz="2400">
                        <a:solidFill>
                          <a:srgbClr val="231F20"/>
                        </a:solidFill>
                        <a:latin typeface="Roboto"/>
                        <a:ea typeface="Roboto"/>
                        <a:cs typeface="Roboto"/>
                        <a:sym typeface="Roboto"/>
                      </a:endParaRPr>
                    </a:p>
                  </a:txBody>
                  <a:tcPr marT="63500" marB="63500" marR="63500" marL="63500"/>
                </a:tc>
              </a:tr>
              <a:tr h="552450">
                <a:tc>
                  <a:txBody>
                    <a:bodyPr/>
                    <a:lstStyle/>
                    <a:p>
                      <a:pPr indent="0" lvl="0" marL="0" rtl="0" algn="l">
                        <a:spcBef>
                          <a:spcPts val="0"/>
                        </a:spcBef>
                        <a:spcAft>
                          <a:spcPts val="0"/>
                        </a:spcAft>
                        <a:buNone/>
                      </a:pPr>
                      <a:r>
                        <a:rPr lang="en-US" sz="2400">
                          <a:solidFill>
                            <a:srgbClr val="231F20"/>
                          </a:solidFill>
                          <a:latin typeface="Roboto"/>
                          <a:ea typeface="Roboto"/>
                          <a:cs typeface="Roboto"/>
                          <a:sym typeface="Roboto"/>
                        </a:rPr>
                        <a:t>4 to 8 years old</a:t>
                      </a:r>
                      <a:endParaRPr sz="2400">
                        <a:solidFill>
                          <a:srgbClr val="231F20"/>
                        </a:solidFill>
                        <a:latin typeface="Roboto"/>
                        <a:ea typeface="Roboto"/>
                        <a:cs typeface="Roboto"/>
                        <a:sym typeface="Roboto"/>
                      </a:endParaRPr>
                    </a:p>
                  </a:txBody>
                  <a:tcPr marT="63500" marB="63500" marR="63500" marL="63500"/>
                </a:tc>
                <a:tc>
                  <a:txBody>
                    <a:bodyPr/>
                    <a:lstStyle/>
                    <a:p>
                      <a:pPr indent="0" lvl="0" marL="0" rtl="0" algn="l">
                        <a:spcBef>
                          <a:spcPts val="0"/>
                        </a:spcBef>
                        <a:spcAft>
                          <a:spcPts val="0"/>
                        </a:spcAft>
                        <a:buNone/>
                      </a:pPr>
                      <a:r>
                        <a:rPr lang="en-US" sz="2400">
                          <a:solidFill>
                            <a:srgbClr val="231F20"/>
                          </a:solidFill>
                          <a:latin typeface="Roboto"/>
                          <a:ea typeface="Roboto"/>
                          <a:cs typeface="Roboto"/>
                          <a:sym typeface="Roboto"/>
                        </a:rPr>
                        <a:t>40 ounces</a:t>
                      </a:r>
                      <a:endParaRPr sz="2400">
                        <a:solidFill>
                          <a:srgbClr val="231F20"/>
                        </a:solidFill>
                        <a:latin typeface="Roboto"/>
                        <a:ea typeface="Roboto"/>
                        <a:cs typeface="Roboto"/>
                        <a:sym typeface="Roboto"/>
                      </a:endParaRPr>
                    </a:p>
                  </a:txBody>
                  <a:tcPr marT="63500" marB="63500" marR="63500" marL="63500"/>
                </a:tc>
              </a:tr>
              <a:tr h="552450">
                <a:tc>
                  <a:txBody>
                    <a:bodyPr/>
                    <a:lstStyle/>
                    <a:p>
                      <a:pPr indent="0" lvl="0" marL="0" rtl="0" algn="l">
                        <a:spcBef>
                          <a:spcPts val="0"/>
                        </a:spcBef>
                        <a:spcAft>
                          <a:spcPts val="0"/>
                        </a:spcAft>
                        <a:buNone/>
                      </a:pPr>
                      <a:r>
                        <a:rPr lang="en-US" sz="2400">
                          <a:solidFill>
                            <a:srgbClr val="231F20"/>
                          </a:solidFill>
                          <a:latin typeface="Roboto"/>
                          <a:ea typeface="Roboto"/>
                          <a:cs typeface="Roboto"/>
                          <a:sym typeface="Roboto"/>
                        </a:rPr>
                        <a:t>9 to 13 years old</a:t>
                      </a:r>
                      <a:endParaRPr sz="2400">
                        <a:solidFill>
                          <a:srgbClr val="231F20"/>
                        </a:solidFill>
                        <a:latin typeface="Roboto"/>
                        <a:ea typeface="Roboto"/>
                        <a:cs typeface="Roboto"/>
                        <a:sym typeface="Roboto"/>
                      </a:endParaRPr>
                    </a:p>
                  </a:txBody>
                  <a:tcPr marT="63500" marB="63500" marR="63500" marL="63500"/>
                </a:tc>
                <a:tc>
                  <a:txBody>
                    <a:bodyPr/>
                    <a:lstStyle/>
                    <a:p>
                      <a:pPr indent="0" lvl="0" marL="0" rtl="0" algn="l">
                        <a:spcBef>
                          <a:spcPts val="0"/>
                        </a:spcBef>
                        <a:spcAft>
                          <a:spcPts val="0"/>
                        </a:spcAft>
                        <a:buNone/>
                      </a:pPr>
                      <a:r>
                        <a:rPr lang="en-US" sz="2400">
                          <a:solidFill>
                            <a:srgbClr val="231F20"/>
                          </a:solidFill>
                          <a:latin typeface="Roboto"/>
                          <a:ea typeface="Roboto"/>
                          <a:cs typeface="Roboto"/>
                          <a:sym typeface="Roboto"/>
                        </a:rPr>
                        <a:t>56-64 ounces</a:t>
                      </a:r>
                      <a:endParaRPr sz="2400">
                        <a:solidFill>
                          <a:srgbClr val="231F20"/>
                        </a:solidFill>
                        <a:latin typeface="Roboto"/>
                        <a:ea typeface="Roboto"/>
                        <a:cs typeface="Roboto"/>
                        <a:sym typeface="Roboto"/>
                      </a:endParaRPr>
                    </a:p>
                  </a:txBody>
                  <a:tcPr marT="63500" marB="63500" marR="63500" marL="63500"/>
                </a:tc>
              </a:tr>
              <a:tr h="552450">
                <a:tc>
                  <a:txBody>
                    <a:bodyPr/>
                    <a:lstStyle/>
                    <a:p>
                      <a:pPr indent="0" lvl="0" marL="0" rtl="0" algn="l">
                        <a:spcBef>
                          <a:spcPts val="0"/>
                        </a:spcBef>
                        <a:spcAft>
                          <a:spcPts val="0"/>
                        </a:spcAft>
                        <a:buNone/>
                      </a:pPr>
                      <a:r>
                        <a:rPr lang="en-US" sz="2400">
                          <a:solidFill>
                            <a:srgbClr val="231F20"/>
                          </a:solidFill>
                          <a:latin typeface="Roboto"/>
                          <a:ea typeface="Roboto"/>
                          <a:cs typeface="Roboto"/>
                          <a:sym typeface="Roboto"/>
                        </a:rPr>
                        <a:t>14-18 years old, and adults</a:t>
                      </a:r>
                      <a:endParaRPr sz="2400">
                        <a:solidFill>
                          <a:srgbClr val="231F20"/>
                        </a:solidFill>
                        <a:latin typeface="Roboto"/>
                        <a:ea typeface="Roboto"/>
                        <a:cs typeface="Roboto"/>
                        <a:sym typeface="Roboto"/>
                      </a:endParaRPr>
                    </a:p>
                  </a:txBody>
                  <a:tcPr marT="63500" marB="63500" marR="63500" marL="63500"/>
                </a:tc>
                <a:tc>
                  <a:txBody>
                    <a:bodyPr/>
                    <a:lstStyle/>
                    <a:p>
                      <a:pPr indent="0" lvl="0" marL="0" rtl="0" algn="l">
                        <a:spcBef>
                          <a:spcPts val="0"/>
                        </a:spcBef>
                        <a:spcAft>
                          <a:spcPts val="0"/>
                        </a:spcAft>
                        <a:buNone/>
                      </a:pPr>
                      <a:r>
                        <a:rPr lang="en-US" sz="2400">
                          <a:solidFill>
                            <a:srgbClr val="231F20"/>
                          </a:solidFill>
                          <a:latin typeface="Roboto"/>
                          <a:ea typeface="Roboto"/>
                          <a:cs typeface="Roboto"/>
                          <a:sym typeface="Roboto"/>
                        </a:rPr>
                        <a:t>64-80 ounces</a:t>
                      </a:r>
                      <a:endParaRPr sz="2400">
                        <a:solidFill>
                          <a:srgbClr val="231F20"/>
                        </a:solidFill>
                        <a:latin typeface="Roboto"/>
                        <a:ea typeface="Roboto"/>
                        <a:cs typeface="Roboto"/>
                        <a:sym typeface="Roboto"/>
                      </a:endParaRPr>
                    </a:p>
                  </a:txBody>
                  <a:tcPr marT="63500" marB="63500" marR="63500" marL="63500"/>
                </a:tc>
              </a:tr>
            </a:tbl>
          </a:graphicData>
        </a:graphic>
      </p:graphicFrame>
      <p:sp>
        <p:nvSpPr>
          <p:cNvPr id="159" name="Google Shape;159;p22"/>
          <p:cNvSpPr txBox="1"/>
          <p:nvPr/>
        </p:nvSpPr>
        <p:spPr>
          <a:xfrm>
            <a:off x="369200" y="3455075"/>
            <a:ext cx="10883700" cy="65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u="sng">
                <a:solidFill>
                  <a:schemeClr val="dk1"/>
                </a:solidFill>
                <a:latin typeface="Calibri"/>
                <a:ea typeface="Calibri"/>
                <a:cs typeface="Calibri"/>
                <a:sym typeface="Calibri"/>
              </a:rPr>
              <a:t>HOW MUCH WATER DO WE NEED TO DRINK EACH DAY?</a:t>
            </a:r>
            <a:endParaRPr b="1" sz="2400" u="sng">
              <a:solidFill>
                <a:schemeClr val="dk1"/>
              </a:solidFill>
              <a:latin typeface="Calibri"/>
              <a:ea typeface="Calibri"/>
              <a:cs typeface="Calibri"/>
              <a:sym typeface="Calibri"/>
            </a:endParaRPr>
          </a:p>
          <a:p>
            <a:pPr indent="0" lvl="0" marL="0" rtl="0" algn="l">
              <a:spcBef>
                <a:spcPts val="0"/>
              </a:spcBef>
              <a:spcAft>
                <a:spcPts val="0"/>
              </a:spcAft>
              <a:buNone/>
            </a:pPr>
            <a:r>
              <a:rPr lang="en-US" sz="2400">
                <a:solidFill>
                  <a:schemeClr val="dk1"/>
                </a:solidFill>
                <a:latin typeface="Calibri"/>
                <a:ea typeface="Calibri"/>
                <a:cs typeface="Calibri"/>
                <a:sym typeface="Calibri"/>
              </a:rPr>
              <a:t>Here are</a:t>
            </a:r>
            <a:r>
              <a:rPr lang="en-US" sz="2400">
                <a:solidFill>
                  <a:srgbClr val="231F20"/>
                </a:solidFill>
                <a:latin typeface="Roboto"/>
                <a:ea typeface="Roboto"/>
                <a:cs typeface="Roboto"/>
                <a:sym typeface="Roboto"/>
              </a:rPr>
              <a:t> recommendations for how much water people should drink each day. </a:t>
            </a:r>
            <a:endParaRPr sz="2400">
              <a:solidFill>
                <a:srgbClr val="231F20"/>
              </a:solidFill>
              <a:latin typeface="Roboto"/>
              <a:ea typeface="Roboto"/>
              <a:cs typeface="Roboto"/>
              <a:sym typeface="Roboto"/>
            </a:endParaRPr>
          </a:p>
          <a:p>
            <a:pPr indent="0" lvl="0" marL="0" rtl="0" algn="l">
              <a:spcBef>
                <a:spcPts val="0"/>
              </a:spcBef>
              <a:spcAft>
                <a:spcPts val="0"/>
              </a:spcAft>
              <a:buNone/>
            </a:pPr>
            <a:r>
              <a:rPr b="1" lang="en-US" sz="2400" u="sng">
                <a:solidFill>
                  <a:schemeClr val="dk1"/>
                </a:solidFill>
                <a:latin typeface="Calibri"/>
                <a:ea typeface="Calibri"/>
                <a:cs typeface="Calibri"/>
                <a:sym typeface="Calibri"/>
              </a:rPr>
              <a:t> </a:t>
            </a:r>
            <a:endParaRPr b="1" sz="2400" u="sng">
              <a:solidFill>
                <a:schemeClr val="dk1"/>
              </a:solidFill>
              <a:latin typeface="Calibri"/>
              <a:ea typeface="Calibri"/>
              <a:cs typeface="Calibri"/>
              <a:sym typeface="Calibri"/>
            </a:endParaRPr>
          </a:p>
        </p:txBody>
      </p:sp>
      <p:sp>
        <p:nvSpPr>
          <p:cNvPr id="160" name="Google Shape;160;p22"/>
          <p:cNvSpPr txBox="1"/>
          <p:nvPr/>
        </p:nvSpPr>
        <p:spPr>
          <a:xfrm>
            <a:off x="2643275" y="143800"/>
            <a:ext cx="61029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000" u="sng">
                <a:solidFill>
                  <a:schemeClr val="dk1"/>
                </a:solidFill>
                <a:latin typeface="Calibri"/>
                <a:ea typeface="Calibri"/>
                <a:cs typeface="Calibri"/>
                <a:sym typeface="Calibri"/>
              </a:rPr>
              <a:t>WATER JUGS</a:t>
            </a:r>
            <a:endParaRPr b="1" sz="3000" u="sng">
              <a:solidFill>
                <a:schemeClr val="dk1"/>
              </a:solidFill>
              <a:latin typeface="Calibri"/>
              <a:ea typeface="Calibri"/>
              <a:cs typeface="Calibri"/>
              <a:sym typeface="Calibri"/>
            </a:endParaRPr>
          </a:p>
          <a:p>
            <a:pPr indent="0" lvl="0" marL="0" rtl="0" algn="l">
              <a:spcBef>
                <a:spcPts val="0"/>
              </a:spcBef>
              <a:spcAft>
                <a:spcPts val="0"/>
              </a:spcAft>
              <a:buNone/>
            </a:pPr>
            <a:r>
              <a:rPr lang="en-US" sz="3000">
                <a:solidFill>
                  <a:schemeClr val="dk1"/>
                </a:solidFill>
                <a:latin typeface="Calibri"/>
                <a:ea typeface="Calibri"/>
                <a:cs typeface="Calibri"/>
                <a:sym typeface="Calibri"/>
              </a:rPr>
              <a:t>A large jug holds 5 gallons of water. </a:t>
            </a:r>
            <a:endParaRPr sz="3000">
              <a:solidFill>
                <a:schemeClr val="dk1"/>
              </a:solidFill>
              <a:latin typeface="Calibri"/>
              <a:ea typeface="Calibri"/>
              <a:cs typeface="Calibri"/>
              <a:sym typeface="Calibri"/>
            </a:endParaRPr>
          </a:p>
          <a:p>
            <a:pPr indent="0" lvl="0" marL="0" rtl="0" algn="l">
              <a:spcBef>
                <a:spcPts val="0"/>
              </a:spcBef>
              <a:spcAft>
                <a:spcPts val="0"/>
              </a:spcAft>
              <a:buNone/>
            </a:pPr>
            <a:r>
              <a:rPr lang="en-US" sz="3000">
                <a:solidFill>
                  <a:schemeClr val="dk1"/>
                </a:solidFill>
                <a:latin typeface="Calibri"/>
                <a:ea typeface="Calibri"/>
                <a:cs typeface="Calibri"/>
                <a:sym typeface="Calibri"/>
              </a:rPr>
              <a:t>							</a:t>
            </a:r>
            <a:endParaRPr sz="3000">
              <a:solidFill>
                <a:schemeClr val="dk1"/>
              </a:solidFill>
              <a:latin typeface="Calibri"/>
              <a:ea typeface="Calibri"/>
              <a:cs typeface="Calibri"/>
              <a:sym typeface="Calibri"/>
            </a:endParaRPr>
          </a:p>
          <a:p>
            <a:pPr indent="0" lvl="0" marL="0" rtl="0" algn="l">
              <a:spcBef>
                <a:spcPts val="0"/>
              </a:spcBef>
              <a:spcAft>
                <a:spcPts val="0"/>
              </a:spcAft>
              <a:buNone/>
            </a:pPr>
            <a:r>
              <a:rPr lang="en-US" sz="3000">
                <a:solidFill>
                  <a:schemeClr val="dk1"/>
                </a:solidFill>
                <a:latin typeface="Calibri"/>
                <a:ea typeface="Calibri"/>
                <a:cs typeface="Calibri"/>
                <a:sym typeface="Calibri"/>
              </a:rPr>
              <a:t> There are 128 </a:t>
            </a:r>
            <a:r>
              <a:rPr b="1" lang="en-US" sz="3000">
                <a:solidFill>
                  <a:schemeClr val="dk1"/>
                </a:solidFill>
                <a:latin typeface="Calibri"/>
                <a:ea typeface="Calibri"/>
                <a:cs typeface="Calibri"/>
                <a:sym typeface="Calibri"/>
              </a:rPr>
              <a:t>ounces</a:t>
            </a:r>
            <a:r>
              <a:rPr lang="en-US" sz="3000">
                <a:solidFill>
                  <a:schemeClr val="dk1"/>
                </a:solidFill>
                <a:latin typeface="Calibri"/>
                <a:ea typeface="Calibri"/>
                <a:cs typeface="Calibri"/>
                <a:sym typeface="Calibri"/>
              </a:rPr>
              <a:t> in 1 gallon. </a:t>
            </a:r>
            <a:endParaRPr sz="30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3"/>
          <p:cNvSpPr txBox="1"/>
          <p:nvPr>
            <p:ph type="title"/>
          </p:nvPr>
        </p:nvSpPr>
        <p:spPr>
          <a:xfrm>
            <a:off x="194250" y="0"/>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Your Plan should include: </a:t>
            </a:r>
            <a:endParaRPr/>
          </a:p>
        </p:txBody>
      </p:sp>
      <p:sp>
        <p:nvSpPr>
          <p:cNvPr id="167" name="Google Shape;167;p23"/>
          <p:cNvSpPr txBox="1"/>
          <p:nvPr>
            <p:ph idx="1" type="body"/>
          </p:nvPr>
        </p:nvSpPr>
        <p:spPr>
          <a:xfrm>
            <a:off x="499050" y="1325700"/>
            <a:ext cx="11077500" cy="4583100"/>
          </a:xfrm>
          <a:prstGeom prst="rect">
            <a:avLst/>
          </a:prstGeom>
        </p:spPr>
        <p:txBody>
          <a:bodyPr anchorCtr="0" anchor="t" bIns="45700" lIns="91425" spcFirstLastPara="1" rIns="91425" wrap="square" tIns="45700">
            <a:noAutofit/>
          </a:bodyPr>
          <a:lstStyle/>
          <a:p>
            <a:pPr indent="-419100" lvl="0" marL="457200" rtl="0" algn="l">
              <a:spcBef>
                <a:spcPts val="1000"/>
              </a:spcBef>
              <a:spcAft>
                <a:spcPts val="0"/>
              </a:spcAft>
              <a:buSzPts val="3000"/>
              <a:buChar char="●"/>
            </a:pPr>
            <a:r>
              <a:rPr lang="en-US" sz="3000"/>
              <a:t>Y</a:t>
            </a:r>
            <a:r>
              <a:rPr lang="en-US" sz="3000"/>
              <a:t>our assumptions and decisions important to your plan</a:t>
            </a:r>
            <a:endParaRPr sz="3000"/>
          </a:p>
          <a:p>
            <a:pPr indent="-419100" lvl="0" marL="457200" rtl="0" algn="l">
              <a:spcBef>
                <a:spcPts val="0"/>
              </a:spcBef>
              <a:spcAft>
                <a:spcPts val="0"/>
              </a:spcAft>
              <a:buSzPts val="3000"/>
              <a:buChar char="●"/>
            </a:pPr>
            <a:r>
              <a:rPr lang="en-US" sz="3000"/>
              <a:t>How many large jugs are needed </a:t>
            </a:r>
            <a:endParaRPr sz="3000"/>
          </a:p>
          <a:p>
            <a:pPr indent="-419100" lvl="0" marL="457200" rtl="0" algn="l">
              <a:spcBef>
                <a:spcPts val="0"/>
              </a:spcBef>
              <a:spcAft>
                <a:spcPts val="0"/>
              </a:spcAft>
              <a:buSzPts val="3000"/>
              <a:buChar char="●"/>
            </a:pPr>
            <a:r>
              <a:rPr lang="en-US" sz="3000"/>
              <a:t>H</a:t>
            </a:r>
            <a:r>
              <a:rPr lang="en-US" sz="3000"/>
              <a:t>ow you know you will have enough drinking water for everyone in our class for one school day</a:t>
            </a:r>
            <a:endParaRPr sz="3000"/>
          </a:p>
          <a:p>
            <a:pPr indent="-419100" lvl="0" marL="457200" rtl="0" algn="l">
              <a:lnSpc>
                <a:spcPct val="100000"/>
              </a:lnSpc>
              <a:spcBef>
                <a:spcPts val="0"/>
              </a:spcBef>
              <a:spcAft>
                <a:spcPts val="0"/>
              </a:spcAft>
              <a:buSzPts val="3000"/>
              <a:buFont typeface="Calibri"/>
              <a:buChar char="●"/>
            </a:pPr>
            <a:r>
              <a:rPr lang="en-US" sz="3000"/>
              <a:t>How others could</a:t>
            </a:r>
            <a:r>
              <a:rPr lang="en-US" sz="3000">
                <a:solidFill>
                  <a:srgbClr val="FF0000"/>
                </a:solidFill>
              </a:rPr>
              <a:t> </a:t>
            </a:r>
            <a:r>
              <a:rPr lang="en-US" sz="3000"/>
              <a:t>use your plan help their schools have enough water</a:t>
            </a:r>
            <a:endParaRPr sz="3000"/>
          </a:p>
          <a:p>
            <a:pPr indent="0" lvl="0" marL="0" rtl="0" algn="l">
              <a:lnSpc>
                <a:spcPct val="100000"/>
              </a:lnSpc>
              <a:spcBef>
                <a:spcPts val="0"/>
              </a:spcBef>
              <a:spcAft>
                <a:spcPts val="0"/>
              </a:spcAft>
              <a:buNone/>
            </a:pPr>
            <a:r>
              <a:t/>
            </a:r>
            <a:endParaRPr sz="3000"/>
          </a:p>
          <a:p>
            <a:pPr indent="0" lvl="0" marL="0" rtl="0" algn="l">
              <a:lnSpc>
                <a:spcPct val="100000"/>
              </a:lnSpc>
              <a:spcBef>
                <a:spcPts val="0"/>
              </a:spcBef>
              <a:spcAft>
                <a:spcPts val="0"/>
              </a:spcAft>
              <a:buNone/>
            </a:pPr>
            <a:r>
              <a:rPr b="1" lang="en-US" sz="3000"/>
              <a:t>Extension: </a:t>
            </a:r>
            <a:endParaRPr b="1" sz="3000"/>
          </a:p>
          <a:p>
            <a:pPr indent="-419100" lvl="0" marL="457200" rtl="0" algn="l">
              <a:lnSpc>
                <a:spcPct val="100000"/>
              </a:lnSpc>
              <a:spcBef>
                <a:spcPts val="0"/>
              </a:spcBef>
              <a:spcAft>
                <a:spcPts val="0"/>
              </a:spcAft>
              <a:buSzPts val="3000"/>
              <a:buChar char="•"/>
            </a:pPr>
            <a:r>
              <a:rPr lang="en-US" sz="3000"/>
              <a:t>How many jugs of water would we need so that everyone in our class has enough drinking water for </a:t>
            </a:r>
            <a:r>
              <a:rPr lang="en-US" sz="3000" u="sng"/>
              <a:t>1 week of school</a:t>
            </a:r>
            <a:r>
              <a:rPr lang="en-US" sz="3000"/>
              <a:t>? </a:t>
            </a:r>
            <a:r>
              <a:rPr lang="en-US" sz="3000" u="sng"/>
              <a:t> 1 month of school</a:t>
            </a:r>
            <a:r>
              <a:rPr lang="en-US" sz="3000"/>
              <a:t>? </a:t>
            </a:r>
            <a:endParaRPr sz="3000"/>
          </a:p>
          <a:p>
            <a:pPr indent="0" lvl="0" marL="457200" rtl="0" algn="l">
              <a:lnSpc>
                <a:spcPct val="100000"/>
              </a:lnSpc>
              <a:spcBef>
                <a:spcPts val="0"/>
              </a:spcBef>
              <a:spcAft>
                <a:spcPts val="0"/>
              </a:spcAft>
              <a:buNone/>
            </a:pPr>
            <a:r>
              <a:rPr lang="en-US" sz="3000"/>
              <a:t> </a:t>
            </a:r>
            <a:endParaRPr sz="3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4"/>
          <p:cNvSpPr txBox="1"/>
          <p:nvPr/>
        </p:nvSpPr>
        <p:spPr>
          <a:xfrm>
            <a:off x="83400" y="161000"/>
            <a:ext cx="3442200" cy="4845600"/>
          </a:xfrm>
          <a:prstGeom prst="rect">
            <a:avLst/>
          </a:prstGeom>
          <a:no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latin typeface="Calibri"/>
                <a:ea typeface="Calibri"/>
                <a:cs typeface="Calibri"/>
                <a:sym typeface="Calibri"/>
              </a:rPr>
              <a:t>Important assumptions and decisions made</a:t>
            </a:r>
            <a:endParaRPr b="1" sz="2400">
              <a:latin typeface="Calibri"/>
              <a:ea typeface="Calibri"/>
              <a:cs typeface="Calibri"/>
              <a:sym typeface="Calibri"/>
            </a:endParaRPr>
          </a:p>
        </p:txBody>
      </p:sp>
      <p:sp>
        <p:nvSpPr>
          <p:cNvPr id="174" name="Google Shape;174;p24"/>
          <p:cNvSpPr txBox="1"/>
          <p:nvPr/>
        </p:nvSpPr>
        <p:spPr>
          <a:xfrm>
            <a:off x="3525600" y="161000"/>
            <a:ext cx="8483700" cy="4845600"/>
          </a:xfrm>
          <a:prstGeom prst="rect">
            <a:avLst/>
          </a:prstGeom>
          <a:no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2000">
                <a:solidFill>
                  <a:schemeClr val="dk1"/>
                </a:solidFill>
              </a:rPr>
              <a:t>How many large jugs of water do we need? __________________</a:t>
            </a:r>
            <a:endParaRPr b="1" sz="2000">
              <a:latin typeface="Calibri"/>
              <a:ea typeface="Calibri"/>
              <a:cs typeface="Calibri"/>
              <a:sym typeface="Calibri"/>
            </a:endParaRPr>
          </a:p>
          <a:p>
            <a:pPr indent="0" lvl="0" marL="0" rtl="0" algn="l">
              <a:spcBef>
                <a:spcPts val="0"/>
              </a:spcBef>
              <a:spcAft>
                <a:spcPts val="0"/>
              </a:spcAft>
              <a:buNone/>
            </a:pPr>
            <a:r>
              <a:t/>
            </a:r>
            <a:endParaRPr b="1" sz="2400">
              <a:latin typeface="Calibri"/>
              <a:ea typeface="Calibri"/>
              <a:cs typeface="Calibri"/>
              <a:sym typeface="Calibri"/>
            </a:endParaRPr>
          </a:p>
          <a:p>
            <a:pPr indent="0" lvl="0" marL="0" rtl="0" algn="l">
              <a:spcBef>
                <a:spcPts val="0"/>
              </a:spcBef>
              <a:spcAft>
                <a:spcPts val="0"/>
              </a:spcAft>
              <a:buNone/>
            </a:pPr>
            <a:r>
              <a:rPr b="1" lang="en-US" sz="2400">
                <a:latin typeface="Calibri"/>
                <a:ea typeface="Calibri"/>
                <a:cs typeface="Calibri"/>
                <a:sym typeface="Calibri"/>
              </a:rPr>
              <a:t>Use pictures, numbers, and words to show that your plan will work.</a:t>
            </a:r>
            <a:endParaRPr b="1" sz="2400">
              <a:latin typeface="Calibri"/>
              <a:ea typeface="Calibri"/>
              <a:cs typeface="Calibri"/>
              <a:sym typeface="Calibri"/>
            </a:endParaRPr>
          </a:p>
        </p:txBody>
      </p:sp>
      <p:sp>
        <p:nvSpPr>
          <p:cNvPr id="175" name="Google Shape;175;p24"/>
          <p:cNvSpPr txBox="1"/>
          <p:nvPr/>
        </p:nvSpPr>
        <p:spPr>
          <a:xfrm>
            <a:off x="19000" y="5103250"/>
            <a:ext cx="11990400" cy="1626000"/>
          </a:xfrm>
          <a:prstGeom prst="rect">
            <a:avLst/>
          </a:prstGeom>
          <a:no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latin typeface="Calibri"/>
                <a:ea typeface="Calibri"/>
                <a:cs typeface="Calibri"/>
                <a:sym typeface="Calibri"/>
              </a:rPr>
              <a:t>What directions would you give a student who wanted to make a plan for safe water for their class? </a:t>
            </a:r>
            <a:endParaRPr b="1" sz="2400">
              <a:latin typeface="Calibri"/>
              <a:ea typeface="Calibri"/>
              <a:cs typeface="Calibri"/>
              <a:sym typeface="Calibri"/>
            </a:endParaRPr>
          </a:p>
        </p:txBody>
      </p:sp>
      <p:sp>
        <p:nvSpPr>
          <p:cNvPr id="176" name="Google Shape;176;p24"/>
          <p:cNvSpPr txBox="1"/>
          <p:nvPr/>
        </p:nvSpPr>
        <p:spPr>
          <a:xfrm>
            <a:off x="3783175" y="2318200"/>
            <a:ext cx="692100" cy="12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5"/>
          <p:cNvSpPr txBox="1"/>
          <p:nvPr/>
        </p:nvSpPr>
        <p:spPr>
          <a:xfrm>
            <a:off x="1328525" y="567400"/>
            <a:ext cx="9438000" cy="536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000">
                <a:latin typeface="Calibri"/>
                <a:ea typeface="Calibri"/>
                <a:cs typeface="Calibri"/>
                <a:sym typeface="Calibri"/>
              </a:rPr>
              <a:t>Different Video Options </a:t>
            </a:r>
            <a:endParaRPr b="1" sz="3000">
              <a:latin typeface="Calibri"/>
              <a:ea typeface="Calibri"/>
              <a:cs typeface="Calibri"/>
              <a:sym typeface="Calibri"/>
            </a:endParaRPr>
          </a:p>
          <a:p>
            <a:pPr indent="0" lvl="0" marL="0" rtl="0" algn="l">
              <a:spcBef>
                <a:spcPts val="0"/>
              </a:spcBef>
              <a:spcAft>
                <a:spcPts val="0"/>
              </a:spcAft>
              <a:buNone/>
            </a:pPr>
            <a:r>
              <a:t/>
            </a:r>
            <a:endParaRPr b="1" sz="1800">
              <a:latin typeface="Calibri"/>
              <a:ea typeface="Calibri"/>
              <a:cs typeface="Calibri"/>
              <a:sym typeface="Calibri"/>
            </a:endParaRPr>
          </a:p>
          <a:p>
            <a:pPr indent="0" lvl="0" marL="0" rtl="0" algn="l">
              <a:spcBef>
                <a:spcPts val="0"/>
              </a:spcBef>
              <a:spcAft>
                <a:spcPts val="0"/>
              </a:spcAft>
              <a:buNone/>
            </a:pPr>
            <a:r>
              <a:rPr b="1" lang="en-US" sz="1800">
                <a:latin typeface="Calibri"/>
                <a:ea typeface="Calibri"/>
                <a:cs typeface="Calibri"/>
                <a:sym typeface="Calibri"/>
              </a:rPr>
              <a:t>Student News CNN on Flint Water Crisis</a:t>
            </a:r>
            <a:endParaRPr b="1" sz="18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2400" u="sng">
                <a:solidFill>
                  <a:srgbClr val="1155CC"/>
                </a:solidFill>
                <a:latin typeface="Cambria"/>
                <a:ea typeface="Cambria"/>
                <a:cs typeface="Cambria"/>
                <a:sym typeface="Cambria"/>
                <a:hlinkClick r:id="rId3">
                  <a:extLst>
                    <a:ext uri="{A12FA001-AC4F-418D-AE19-62706E023703}">
                      <ahyp:hlinkClr val="tx"/>
                    </a:ext>
                  </a:extLst>
                </a:hlinkClick>
              </a:rPr>
              <a:t>https://www.youtube.com/watch?v=BkKw_-pLEDo&amp;index=10&amp;list=PLTc0nEfdp_f2yywvicWsABFuYSYzQ6mU5</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b="1" sz="1800">
              <a:latin typeface="Calibri"/>
              <a:ea typeface="Calibri"/>
              <a:cs typeface="Calibri"/>
              <a:sym typeface="Calibri"/>
            </a:endParaRPr>
          </a:p>
          <a:p>
            <a:pPr indent="0" lvl="0" marL="0" rtl="0" algn="l">
              <a:spcBef>
                <a:spcPts val="0"/>
              </a:spcBef>
              <a:spcAft>
                <a:spcPts val="0"/>
              </a:spcAft>
              <a:buNone/>
            </a:pPr>
            <a:r>
              <a:t/>
            </a:r>
            <a:endParaRPr sz="1800">
              <a:latin typeface="Calibri"/>
              <a:ea typeface="Calibri"/>
              <a:cs typeface="Calibri"/>
              <a:sym typeface="Calibri"/>
            </a:endParaRPr>
          </a:p>
          <a:p>
            <a:pPr indent="0" lvl="0" marL="0" rtl="0" algn="l">
              <a:spcBef>
                <a:spcPts val="0"/>
              </a:spcBef>
              <a:spcAft>
                <a:spcPts val="0"/>
              </a:spcAft>
              <a:buNone/>
            </a:pPr>
            <a:r>
              <a:rPr lang="en-US" sz="1800">
                <a:latin typeface="Calibri"/>
                <a:ea typeface="Calibri"/>
                <a:cs typeface="Calibri"/>
                <a:sym typeface="Calibri"/>
              </a:rPr>
              <a:t>March 2019 CBS News Report on Lead in Water at Schools</a:t>
            </a:r>
            <a:endParaRPr sz="1800">
              <a:latin typeface="Calibri"/>
              <a:ea typeface="Calibri"/>
              <a:cs typeface="Calibri"/>
              <a:sym typeface="Calibri"/>
            </a:endParaRPr>
          </a:p>
          <a:p>
            <a:pPr indent="0" lvl="0" marL="0" rtl="0" algn="l">
              <a:spcBef>
                <a:spcPts val="0"/>
              </a:spcBef>
              <a:spcAft>
                <a:spcPts val="0"/>
              </a:spcAft>
              <a:buNone/>
            </a:pPr>
            <a:r>
              <a:rPr lang="en-US" sz="1800" u="sng">
                <a:solidFill>
                  <a:schemeClr val="hlink"/>
                </a:solidFill>
                <a:latin typeface="Calibri"/>
                <a:ea typeface="Calibri"/>
                <a:cs typeface="Calibri"/>
                <a:sym typeface="Calibri"/>
                <a:hlinkClick r:id="rId4"/>
              </a:rPr>
              <a:t>https://www.youtube.com/watch?v=2rnFccygFYI</a:t>
            </a:r>
            <a:endParaRPr sz="1800">
              <a:latin typeface="Calibri"/>
              <a:ea typeface="Calibri"/>
              <a:cs typeface="Calibri"/>
              <a:sym typeface="Calibri"/>
            </a:endParaRPr>
          </a:p>
          <a:p>
            <a:pPr indent="0" lvl="0" marL="0" rtl="0" algn="l">
              <a:spcBef>
                <a:spcPts val="0"/>
              </a:spcBef>
              <a:spcAft>
                <a:spcPts val="0"/>
              </a:spcAft>
              <a:buNone/>
            </a:pPr>
            <a:r>
              <a:rPr lang="en-US" sz="1800" u="sng">
                <a:solidFill>
                  <a:schemeClr val="hlink"/>
                </a:solidFill>
                <a:latin typeface="Calibri"/>
                <a:ea typeface="Calibri"/>
                <a:cs typeface="Calibri"/>
                <a:sym typeface="Calibri"/>
                <a:hlinkClick r:id="rId5"/>
              </a:rPr>
              <a:t>https://www.youtube.com/watch?v=IHMs6LqqW0Y</a:t>
            </a:r>
            <a:endParaRPr sz="1800">
              <a:latin typeface="Calibri"/>
              <a:ea typeface="Calibri"/>
              <a:cs typeface="Calibri"/>
              <a:sym typeface="Calibri"/>
            </a:endParaRPr>
          </a:p>
          <a:p>
            <a:pPr indent="0" lvl="0" marL="0" rtl="0" algn="l">
              <a:spcBef>
                <a:spcPts val="0"/>
              </a:spcBef>
              <a:spcAft>
                <a:spcPts val="0"/>
              </a:spcAft>
              <a:buNone/>
            </a:pPr>
            <a:r>
              <a:t/>
            </a:r>
            <a:endParaRPr sz="1800">
              <a:latin typeface="Calibri"/>
              <a:ea typeface="Calibri"/>
              <a:cs typeface="Calibri"/>
              <a:sym typeface="Calibri"/>
            </a:endParaRPr>
          </a:p>
          <a:p>
            <a:pPr indent="0" lvl="0" marL="0" rtl="0" algn="l">
              <a:spcBef>
                <a:spcPts val="0"/>
              </a:spcBef>
              <a:spcAft>
                <a:spcPts val="0"/>
              </a:spcAft>
              <a:buNone/>
            </a:pPr>
            <a:r>
              <a:t/>
            </a:r>
            <a:endParaRPr sz="1800">
              <a:latin typeface="Calibri"/>
              <a:ea typeface="Calibri"/>
              <a:cs typeface="Calibri"/>
              <a:sym typeface="Calibri"/>
            </a:endParaRPr>
          </a:p>
          <a:p>
            <a:pPr indent="0" lvl="0" marL="0" rtl="0" algn="l">
              <a:spcBef>
                <a:spcPts val="0"/>
              </a:spcBef>
              <a:spcAft>
                <a:spcPts val="0"/>
              </a:spcAft>
              <a:buNone/>
            </a:pPr>
            <a:r>
              <a:rPr lang="en-US" sz="1800">
                <a:latin typeface="Calibri"/>
                <a:ea typeface="Calibri"/>
                <a:cs typeface="Calibri"/>
                <a:sym typeface="Calibri"/>
              </a:rPr>
              <a:t>Water Crisis in Schools in Detroit</a:t>
            </a:r>
            <a:endParaRPr sz="1800">
              <a:latin typeface="Calibri"/>
              <a:ea typeface="Calibri"/>
              <a:cs typeface="Calibri"/>
              <a:sym typeface="Calibri"/>
            </a:endParaRPr>
          </a:p>
          <a:p>
            <a:pPr indent="0" lvl="0" marL="0" rtl="0" algn="l">
              <a:spcBef>
                <a:spcPts val="0"/>
              </a:spcBef>
              <a:spcAft>
                <a:spcPts val="0"/>
              </a:spcAft>
              <a:buNone/>
            </a:pPr>
            <a:r>
              <a:rPr lang="en-US" sz="1800" u="sng">
                <a:solidFill>
                  <a:schemeClr val="hlink"/>
                </a:solidFill>
                <a:latin typeface="Calibri"/>
                <a:ea typeface="Calibri"/>
                <a:cs typeface="Calibri"/>
                <a:sym typeface="Calibri"/>
                <a:hlinkClick r:id="rId6"/>
              </a:rPr>
              <a:t>https://www.youtube.com/watch?v=ea0V3pltNTk</a:t>
            </a:r>
            <a:endParaRPr sz="1800">
              <a:latin typeface="Calibri"/>
              <a:ea typeface="Calibri"/>
              <a:cs typeface="Calibri"/>
              <a:sym typeface="Calibri"/>
            </a:endParaRPr>
          </a:p>
          <a:p>
            <a:pPr indent="0" lvl="0" marL="0" rtl="0" algn="l">
              <a:spcBef>
                <a:spcPts val="0"/>
              </a:spcBef>
              <a:spcAft>
                <a:spcPts val="0"/>
              </a:spcAft>
              <a:buNone/>
            </a:pPr>
            <a:r>
              <a:rPr lang="en-US" sz="1800" u="sng">
                <a:solidFill>
                  <a:schemeClr val="hlink"/>
                </a:solidFill>
                <a:latin typeface="Calibri"/>
                <a:ea typeface="Calibri"/>
                <a:cs typeface="Calibri"/>
                <a:sym typeface="Calibri"/>
                <a:hlinkClick r:id="rId7"/>
              </a:rPr>
              <a:t>https://www.youtube.com/watch?v=H64-OYnY8Oo</a:t>
            </a:r>
            <a:r>
              <a:rPr lang="en-US" sz="1800">
                <a:latin typeface="Calibri"/>
                <a:ea typeface="Calibri"/>
                <a:cs typeface="Calibri"/>
                <a:sym typeface="Calibri"/>
              </a:rPr>
              <a:t> (short clip of water cooler station at schools)</a:t>
            </a:r>
            <a:endParaRPr sz="1800">
              <a:latin typeface="Calibri"/>
              <a:ea typeface="Calibri"/>
              <a:cs typeface="Calibri"/>
              <a:sym typeface="Calibri"/>
            </a:endParaRPr>
          </a:p>
          <a:p>
            <a:pPr indent="0" lvl="0" marL="0" rtl="0" algn="l">
              <a:spcBef>
                <a:spcPts val="0"/>
              </a:spcBef>
              <a:spcAft>
                <a:spcPts val="0"/>
              </a:spcAft>
              <a:buNone/>
            </a:pPr>
            <a:r>
              <a:rPr lang="en-US" sz="1800" u="sng">
                <a:solidFill>
                  <a:schemeClr val="hlink"/>
                </a:solidFill>
                <a:latin typeface="Calibri"/>
                <a:ea typeface="Calibri"/>
                <a:cs typeface="Calibri"/>
                <a:sym typeface="Calibri"/>
                <a:hlinkClick r:id="rId8"/>
              </a:rPr>
              <a:t>https://www.youtube.com/watch?v=Tx1CUcdO748</a:t>
            </a:r>
            <a:endParaRPr sz="1800">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id="97" name="Google Shape;97;p14"/>
          <p:cNvPicPr preferRelativeResize="0"/>
          <p:nvPr/>
        </p:nvPicPr>
        <p:blipFill rotWithShape="1">
          <a:blip r:embed="rId3">
            <a:alphaModFix/>
          </a:blip>
          <a:srcRect b="0" l="0" r="0" t="0"/>
          <a:stretch/>
        </p:blipFill>
        <p:spPr>
          <a:xfrm>
            <a:off x="128775" y="128775"/>
            <a:ext cx="7928151" cy="6423351"/>
          </a:xfrm>
          <a:prstGeom prst="rect">
            <a:avLst/>
          </a:prstGeom>
          <a:noFill/>
          <a:ln>
            <a:noFill/>
          </a:ln>
        </p:spPr>
      </p:pic>
      <p:sp>
        <p:nvSpPr>
          <p:cNvPr id="98" name="Google Shape;98;p14"/>
          <p:cNvSpPr txBox="1"/>
          <p:nvPr/>
        </p:nvSpPr>
        <p:spPr>
          <a:xfrm>
            <a:off x="8289750" y="289775"/>
            <a:ext cx="3902400" cy="1642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000">
                <a:solidFill>
                  <a:schemeClr val="dk1"/>
                </a:solidFill>
                <a:latin typeface="Calibri"/>
                <a:ea typeface="Calibri"/>
                <a:cs typeface="Calibri"/>
                <a:sym typeface="Calibri"/>
              </a:rPr>
              <a:t>What do you notice?</a:t>
            </a:r>
            <a:endParaRPr b="1" sz="3000"/>
          </a:p>
          <a:p>
            <a:pPr indent="0" lvl="0" marL="0" marR="0" rtl="0" algn="l">
              <a:spcBef>
                <a:spcPts val="0"/>
              </a:spcBef>
              <a:spcAft>
                <a:spcPts val="0"/>
              </a:spcAft>
              <a:buNone/>
            </a:pPr>
            <a:r>
              <a:t/>
            </a:r>
            <a:endParaRPr b="1" sz="3000">
              <a:solidFill>
                <a:schemeClr val="dk1"/>
              </a:solidFill>
              <a:latin typeface="Calibri"/>
              <a:ea typeface="Calibri"/>
              <a:cs typeface="Calibri"/>
              <a:sym typeface="Calibri"/>
            </a:endParaRPr>
          </a:p>
          <a:p>
            <a:pPr indent="0" lvl="0" marL="0" marR="0" rtl="0" algn="l">
              <a:spcBef>
                <a:spcPts val="0"/>
              </a:spcBef>
              <a:spcAft>
                <a:spcPts val="0"/>
              </a:spcAft>
              <a:buNone/>
            </a:pPr>
            <a:r>
              <a:rPr b="1" lang="en-US" sz="3000">
                <a:solidFill>
                  <a:schemeClr val="dk1"/>
                </a:solidFill>
                <a:latin typeface="Calibri"/>
                <a:ea typeface="Calibri"/>
                <a:cs typeface="Calibri"/>
                <a:sym typeface="Calibri"/>
              </a:rPr>
              <a:t>What do you wonder?</a:t>
            </a:r>
            <a:endParaRPr b="1" sz="3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5"/>
          <p:cNvSpPr txBox="1"/>
          <p:nvPr/>
        </p:nvSpPr>
        <p:spPr>
          <a:xfrm>
            <a:off x="742850" y="388300"/>
            <a:ext cx="10457100" cy="78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2600">
                <a:solidFill>
                  <a:schemeClr val="dk1"/>
                </a:solidFill>
                <a:latin typeface="Calibri"/>
                <a:ea typeface="Calibri"/>
                <a:cs typeface="Calibri"/>
                <a:sym typeface="Calibri"/>
              </a:rPr>
              <a:t>Water Crisis in Flint Michigan	-  </a:t>
            </a:r>
            <a:r>
              <a:rPr b="1" lang="en-US" sz="2600" u="sng">
                <a:solidFill>
                  <a:schemeClr val="hlink"/>
                </a:solidFill>
                <a:latin typeface="Calibri"/>
                <a:ea typeface="Calibri"/>
                <a:cs typeface="Calibri"/>
                <a:sym typeface="Calibri"/>
                <a:hlinkClick r:id="rId3"/>
              </a:rPr>
              <a:t>Video</a:t>
            </a:r>
            <a:r>
              <a:rPr b="1" lang="en-US" sz="2600">
                <a:solidFill>
                  <a:schemeClr val="dk1"/>
                </a:solidFill>
                <a:latin typeface="Calibri"/>
                <a:ea typeface="Calibri"/>
                <a:cs typeface="Calibri"/>
                <a:sym typeface="Calibri"/>
              </a:rPr>
              <a:t> </a:t>
            </a:r>
            <a:endParaRPr b="1" sz="26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2400">
              <a:latin typeface="Calibri"/>
              <a:ea typeface="Calibri"/>
              <a:cs typeface="Calibri"/>
              <a:sym typeface="Calibri"/>
            </a:endParaRPr>
          </a:p>
        </p:txBody>
      </p:sp>
      <p:pic>
        <p:nvPicPr>
          <p:cNvPr id="105" name="Google Shape;105;p15"/>
          <p:cNvPicPr preferRelativeResize="0"/>
          <p:nvPr/>
        </p:nvPicPr>
        <p:blipFill>
          <a:blip r:embed="rId4">
            <a:alphaModFix/>
          </a:blip>
          <a:stretch>
            <a:fillRect/>
          </a:stretch>
        </p:blipFill>
        <p:spPr>
          <a:xfrm>
            <a:off x="1163425" y="1110200"/>
            <a:ext cx="9615938" cy="5239949"/>
          </a:xfrm>
          <a:prstGeom prst="rect">
            <a:avLst/>
          </a:prstGeom>
          <a:noFill/>
          <a:ln>
            <a:noFill/>
          </a:ln>
        </p:spPr>
      </p:pic>
      <p:sp>
        <p:nvSpPr>
          <p:cNvPr id="106" name="Google Shape;106;p15"/>
          <p:cNvSpPr txBox="1"/>
          <p:nvPr/>
        </p:nvSpPr>
        <p:spPr>
          <a:xfrm>
            <a:off x="3997225" y="265325"/>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16" title="Lead In The Water In Flint, Michigan_Trim (2).mp4">
            <a:hlinkClick r:id="rId3"/>
          </p:cNvPr>
          <p:cNvPicPr preferRelativeResize="0"/>
          <p:nvPr/>
        </p:nvPicPr>
        <p:blipFill>
          <a:blip r:embed="rId4">
            <a:alphaModFix/>
          </a:blip>
          <a:stretch>
            <a:fillRect/>
          </a:stretch>
        </p:blipFill>
        <p:spPr>
          <a:xfrm>
            <a:off x="2918288" y="764750"/>
            <a:ext cx="6355424" cy="47665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p17"/>
          <p:cNvPicPr preferRelativeResize="0"/>
          <p:nvPr/>
        </p:nvPicPr>
        <p:blipFill rotWithShape="1">
          <a:blip r:embed="rId3">
            <a:alphaModFix/>
          </a:blip>
          <a:srcRect b="0" l="0" r="0" t="0"/>
          <a:stretch/>
        </p:blipFill>
        <p:spPr>
          <a:xfrm>
            <a:off x="3925075" y="906945"/>
            <a:ext cx="3658925" cy="5493804"/>
          </a:xfrm>
          <a:prstGeom prst="rect">
            <a:avLst/>
          </a:prstGeom>
          <a:noFill/>
          <a:ln>
            <a:noFill/>
          </a:ln>
        </p:spPr>
      </p:pic>
      <p:pic>
        <p:nvPicPr>
          <p:cNvPr id="119" name="Google Shape;119;p17"/>
          <p:cNvPicPr preferRelativeResize="0"/>
          <p:nvPr/>
        </p:nvPicPr>
        <p:blipFill rotWithShape="1">
          <a:blip r:embed="rId4">
            <a:alphaModFix/>
          </a:blip>
          <a:srcRect b="0" l="0" r="0" t="0"/>
          <a:stretch/>
        </p:blipFill>
        <p:spPr>
          <a:xfrm>
            <a:off x="0" y="144976"/>
            <a:ext cx="3658924" cy="4878548"/>
          </a:xfrm>
          <a:prstGeom prst="rect">
            <a:avLst/>
          </a:prstGeom>
          <a:noFill/>
          <a:ln>
            <a:noFill/>
          </a:ln>
        </p:spPr>
      </p:pic>
      <p:sp>
        <p:nvSpPr>
          <p:cNvPr id="120" name="Google Shape;120;p17"/>
          <p:cNvSpPr txBox="1"/>
          <p:nvPr/>
        </p:nvSpPr>
        <p:spPr>
          <a:xfrm>
            <a:off x="8097650" y="813100"/>
            <a:ext cx="4094400" cy="187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000">
                <a:latin typeface="Calibri"/>
                <a:ea typeface="Calibri"/>
                <a:cs typeface="Calibri"/>
                <a:sym typeface="Calibri"/>
              </a:rPr>
              <a:t>What do you notice?</a:t>
            </a:r>
            <a:endParaRPr b="1" sz="3000">
              <a:latin typeface="Calibri"/>
              <a:ea typeface="Calibri"/>
              <a:cs typeface="Calibri"/>
              <a:sym typeface="Calibri"/>
            </a:endParaRPr>
          </a:p>
          <a:p>
            <a:pPr indent="0" lvl="0" marL="0" rtl="0" algn="l">
              <a:spcBef>
                <a:spcPts val="0"/>
              </a:spcBef>
              <a:spcAft>
                <a:spcPts val="0"/>
              </a:spcAft>
              <a:buNone/>
            </a:pPr>
            <a:r>
              <a:t/>
            </a:r>
            <a:endParaRPr b="1" sz="3000">
              <a:latin typeface="Calibri"/>
              <a:ea typeface="Calibri"/>
              <a:cs typeface="Calibri"/>
              <a:sym typeface="Calibri"/>
            </a:endParaRPr>
          </a:p>
          <a:p>
            <a:pPr indent="0" lvl="0" marL="0" rtl="0" algn="l">
              <a:spcBef>
                <a:spcPts val="0"/>
              </a:spcBef>
              <a:spcAft>
                <a:spcPts val="0"/>
              </a:spcAft>
              <a:buNone/>
            </a:pPr>
            <a:r>
              <a:rPr b="1" lang="en-US" sz="3000">
                <a:latin typeface="Calibri"/>
                <a:ea typeface="Calibri"/>
                <a:cs typeface="Calibri"/>
                <a:sym typeface="Calibri"/>
              </a:rPr>
              <a:t>What do you wonder?</a:t>
            </a:r>
            <a:endParaRPr b="1" sz="30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18"/>
          <p:cNvPicPr preferRelativeResize="0"/>
          <p:nvPr/>
        </p:nvPicPr>
        <p:blipFill>
          <a:blip r:embed="rId3">
            <a:alphaModFix/>
          </a:blip>
          <a:stretch>
            <a:fillRect/>
          </a:stretch>
        </p:blipFill>
        <p:spPr>
          <a:xfrm>
            <a:off x="96600" y="330138"/>
            <a:ext cx="8838125" cy="6197725"/>
          </a:xfrm>
          <a:prstGeom prst="rect">
            <a:avLst/>
          </a:prstGeom>
          <a:noFill/>
          <a:ln>
            <a:noFill/>
          </a:ln>
        </p:spPr>
      </p:pic>
      <p:sp>
        <p:nvSpPr>
          <p:cNvPr id="127" name="Google Shape;127;p18"/>
          <p:cNvSpPr txBox="1"/>
          <p:nvPr/>
        </p:nvSpPr>
        <p:spPr>
          <a:xfrm>
            <a:off x="9111800" y="330150"/>
            <a:ext cx="2929800" cy="298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latin typeface="Calibri"/>
                <a:ea typeface="Calibri"/>
                <a:cs typeface="Calibri"/>
                <a:sym typeface="Calibri"/>
              </a:rPr>
              <a:t>What do you notice?</a:t>
            </a:r>
            <a:endParaRPr b="1" sz="2400">
              <a:latin typeface="Calibri"/>
              <a:ea typeface="Calibri"/>
              <a:cs typeface="Calibri"/>
              <a:sym typeface="Calibri"/>
            </a:endParaRPr>
          </a:p>
          <a:p>
            <a:pPr indent="0" lvl="0" marL="0" rtl="0" algn="l">
              <a:spcBef>
                <a:spcPts val="0"/>
              </a:spcBef>
              <a:spcAft>
                <a:spcPts val="0"/>
              </a:spcAft>
              <a:buNone/>
            </a:pPr>
            <a:r>
              <a:t/>
            </a:r>
            <a:endParaRPr b="1" sz="2400">
              <a:latin typeface="Calibri"/>
              <a:ea typeface="Calibri"/>
              <a:cs typeface="Calibri"/>
              <a:sym typeface="Calibri"/>
            </a:endParaRPr>
          </a:p>
          <a:p>
            <a:pPr indent="0" lvl="0" marL="0" rtl="0" algn="l">
              <a:spcBef>
                <a:spcPts val="0"/>
              </a:spcBef>
              <a:spcAft>
                <a:spcPts val="0"/>
              </a:spcAft>
              <a:buNone/>
            </a:pPr>
            <a:r>
              <a:rPr b="1" lang="en-US" sz="2400">
                <a:latin typeface="Calibri"/>
                <a:ea typeface="Calibri"/>
                <a:cs typeface="Calibri"/>
                <a:sym typeface="Calibri"/>
              </a:rPr>
              <a:t>What do you wonder?</a:t>
            </a:r>
            <a:endParaRPr b="1" sz="2400">
              <a:latin typeface="Calibri"/>
              <a:ea typeface="Calibri"/>
              <a:cs typeface="Calibri"/>
              <a:sym typeface="Calibri"/>
            </a:endParaRPr>
          </a:p>
          <a:p>
            <a:pPr indent="0" lvl="0" marL="0" rtl="0" algn="l">
              <a:spcBef>
                <a:spcPts val="0"/>
              </a:spcBef>
              <a:spcAft>
                <a:spcPts val="0"/>
              </a:spcAft>
              <a:buNone/>
            </a:pPr>
            <a:r>
              <a:t/>
            </a:r>
            <a:endParaRPr b="1" sz="2400">
              <a:latin typeface="Calibri"/>
              <a:ea typeface="Calibri"/>
              <a:cs typeface="Calibri"/>
              <a:sym typeface="Calibri"/>
            </a:endParaRPr>
          </a:p>
          <a:p>
            <a:pPr indent="0" lvl="0" marL="0" rtl="0" algn="l">
              <a:spcBef>
                <a:spcPts val="0"/>
              </a:spcBef>
              <a:spcAft>
                <a:spcPts val="0"/>
              </a:spcAft>
              <a:buNone/>
            </a:pPr>
            <a:r>
              <a:rPr b="1" lang="en-US" sz="2400">
                <a:latin typeface="Calibri"/>
                <a:ea typeface="Calibri"/>
                <a:cs typeface="Calibri"/>
                <a:sym typeface="Calibri"/>
              </a:rPr>
              <a:t>What questions can be answered with mathematics?</a:t>
            </a:r>
            <a:endParaRPr b="1" sz="24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9"/>
          <p:cNvSpPr txBox="1"/>
          <p:nvPr/>
        </p:nvSpPr>
        <p:spPr>
          <a:xfrm>
            <a:off x="553550" y="982550"/>
            <a:ext cx="5397300" cy="456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chemeClr val="dk1"/>
                </a:solidFill>
                <a:latin typeface="Calibri"/>
                <a:ea typeface="Calibri"/>
                <a:cs typeface="Calibri"/>
                <a:sym typeface="Calibri"/>
              </a:rPr>
              <a:t>Every year, schools check the drinking water for poisonous chemicals such as lead and copper. In some schools, water fountains are not safe. Signs are posted, “do not use.” If our school water fountains were unsafe, each classroom would use a water dispenser with a large jug of water to make sure everyone has enough water to drink. </a:t>
            </a:r>
            <a:endParaRPr sz="2400">
              <a:solidFill>
                <a:schemeClr val="dk1"/>
              </a:solidFill>
              <a:latin typeface="Calibri"/>
              <a:ea typeface="Calibri"/>
              <a:cs typeface="Calibri"/>
              <a:sym typeface="Calibri"/>
            </a:endParaRPr>
          </a:p>
          <a:p>
            <a:pPr indent="0" lvl="0" marL="0" rtl="0" algn="l">
              <a:spcBef>
                <a:spcPts val="0"/>
              </a:spcBef>
              <a:spcAft>
                <a:spcPts val="0"/>
              </a:spcAft>
              <a:buNone/>
            </a:pPr>
            <a:r>
              <a:t/>
            </a:r>
            <a:endParaRPr sz="2400">
              <a:solidFill>
                <a:schemeClr val="dk1"/>
              </a:solidFill>
              <a:latin typeface="Calibri"/>
              <a:ea typeface="Calibri"/>
              <a:cs typeface="Calibri"/>
              <a:sym typeface="Calibri"/>
            </a:endParaRPr>
          </a:p>
        </p:txBody>
      </p:sp>
      <p:pic>
        <p:nvPicPr>
          <p:cNvPr id="134" name="Google Shape;134;p19"/>
          <p:cNvPicPr preferRelativeResize="0"/>
          <p:nvPr/>
        </p:nvPicPr>
        <p:blipFill>
          <a:blip r:embed="rId3">
            <a:alphaModFix/>
          </a:blip>
          <a:stretch>
            <a:fillRect/>
          </a:stretch>
        </p:blipFill>
        <p:spPr>
          <a:xfrm>
            <a:off x="6103250" y="585213"/>
            <a:ext cx="4468800" cy="56875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0"/>
          <p:cNvSpPr txBox="1"/>
          <p:nvPr>
            <p:ph type="title"/>
          </p:nvPr>
        </p:nvSpPr>
        <p:spPr>
          <a:xfrm>
            <a:off x="339900" y="365125"/>
            <a:ext cx="11128200" cy="2123400"/>
          </a:xfrm>
          <a:prstGeom prst="rect">
            <a:avLst/>
          </a:prstGeom>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en-US" sz="3600"/>
              <a:t>If our water fountains were unsafe, how many large jugs of water would we need to make sure that everyone in our </a:t>
            </a:r>
            <a:r>
              <a:rPr b="1" lang="en-US" sz="3600" u="sng"/>
              <a:t>class</a:t>
            </a:r>
            <a:r>
              <a:rPr b="1" lang="en-US" sz="3600"/>
              <a:t> has enough drinking water for 1 school day?  </a:t>
            </a:r>
            <a:endParaRPr sz="3600"/>
          </a:p>
        </p:txBody>
      </p:sp>
      <p:graphicFrame>
        <p:nvGraphicFramePr>
          <p:cNvPr id="141" name="Google Shape;141;p20"/>
          <p:cNvGraphicFramePr/>
          <p:nvPr/>
        </p:nvGraphicFramePr>
        <p:xfrm>
          <a:off x="331313" y="2947450"/>
          <a:ext cx="3000000" cy="3000000"/>
        </p:xfrm>
        <a:graphic>
          <a:graphicData uri="http://schemas.openxmlformats.org/drawingml/2006/table">
            <a:tbl>
              <a:tblPr>
                <a:noFill/>
                <a:tableStyleId>{8696806D-7232-4263-B605-71DA94F2A39A}</a:tableStyleId>
              </a:tblPr>
              <a:tblGrid>
                <a:gridCol w="3843125"/>
                <a:gridCol w="3843125"/>
                <a:gridCol w="3843125"/>
              </a:tblGrid>
              <a:tr h="1722125">
                <a:tc>
                  <a:txBody>
                    <a:bodyPr/>
                    <a:lstStyle/>
                    <a:p>
                      <a:pPr indent="0" lvl="0" marL="0" rtl="0" algn="l">
                        <a:spcBef>
                          <a:spcPts val="0"/>
                        </a:spcBef>
                        <a:spcAft>
                          <a:spcPts val="0"/>
                        </a:spcAft>
                        <a:buNone/>
                      </a:pPr>
                      <a:r>
                        <a:rPr lang="en-US" sz="2400"/>
                        <a:t>What do we KNOW that will help us?</a:t>
                      </a:r>
                      <a:endParaRPr sz="2400"/>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2400"/>
                        <a:t>What do we need to know or find out?</a:t>
                      </a:r>
                      <a:endParaRPr sz="2400"/>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2400"/>
                        <a:t>What do we need to decide? What assumptions do we need to make?</a:t>
                      </a:r>
                      <a:endParaRPr sz="2400"/>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927150">
                <a:tc>
                  <a:txBody>
                    <a:bodyPr/>
                    <a:lstStyle/>
                    <a:p>
                      <a:pPr indent="0" lvl="0" marL="0" rtl="0" algn="l">
                        <a:spcBef>
                          <a:spcPts val="0"/>
                        </a:spcBef>
                        <a:spcAft>
                          <a:spcPts val="0"/>
                        </a:spcAft>
                        <a:buNone/>
                      </a:pPr>
                      <a:r>
                        <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927150">
                <a:tc>
                  <a:txBody>
                    <a:bodyPr/>
                    <a:lstStyle/>
                    <a:p>
                      <a:pPr indent="0" lvl="0" marL="0" rtl="0" algn="l">
                        <a:spcBef>
                          <a:spcPts val="0"/>
                        </a:spcBef>
                        <a:spcAft>
                          <a:spcPts val="0"/>
                        </a:spcAft>
                        <a:buNone/>
                      </a:pPr>
                      <a:r>
                        <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graphicFrame>
        <p:nvGraphicFramePr>
          <p:cNvPr id="147" name="Google Shape;147;p21"/>
          <p:cNvGraphicFramePr/>
          <p:nvPr/>
        </p:nvGraphicFramePr>
        <p:xfrm>
          <a:off x="369200" y="4426050"/>
          <a:ext cx="3000000" cy="3000000"/>
        </p:xfrm>
        <a:graphic>
          <a:graphicData uri="http://schemas.openxmlformats.org/drawingml/2006/table">
            <a:tbl>
              <a:tblPr>
                <a:noFill/>
                <a:tableStyleId>{83CCD62F-AE9A-47A6-A3E5-7AA902F66CBA}</a:tableStyleId>
              </a:tblPr>
              <a:tblGrid>
                <a:gridCol w="5805150"/>
                <a:gridCol w="5805150"/>
              </a:tblGrid>
              <a:tr h="552450">
                <a:tc>
                  <a:txBody>
                    <a:bodyPr/>
                    <a:lstStyle/>
                    <a:p>
                      <a:pPr indent="0" lvl="0" marL="0" rtl="0" algn="l">
                        <a:spcBef>
                          <a:spcPts val="0"/>
                        </a:spcBef>
                        <a:spcAft>
                          <a:spcPts val="0"/>
                        </a:spcAft>
                        <a:buNone/>
                      </a:pPr>
                      <a:r>
                        <a:rPr b="1" lang="en-US" sz="2400">
                          <a:solidFill>
                            <a:srgbClr val="231F20"/>
                          </a:solidFill>
                          <a:latin typeface="Roboto"/>
                          <a:ea typeface="Roboto"/>
                          <a:cs typeface="Roboto"/>
                          <a:sym typeface="Roboto"/>
                        </a:rPr>
                        <a:t>Age</a:t>
                      </a:r>
                      <a:endParaRPr b="1" sz="2400">
                        <a:solidFill>
                          <a:srgbClr val="231F20"/>
                        </a:solidFill>
                        <a:latin typeface="Roboto"/>
                        <a:ea typeface="Roboto"/>
                        <a:cs typeface="Roboto"/>
                        <a:sym typeface="Roboto"/>
                      </a:endParaRPr>
                    </a:p>
                  </a:txBody>
                  <a:tcPr marT="63500" marB="63500" marR="63500" marL="63500"/>
                </a:tc>
                <a:tc>
                  <a:txBody>
                    <a:bodyPr/>
                    <a:lstStyle/>
                    <a:p>
                      <a:pPr indent="0" lvl="0" marL="0" rtl="0" algn="l">
                        <a:spcBef>
                          <a:spcPts val="0"/>
                        </a:spcBef>
                        <a:spcAft>
                          <a:spcPts val="0"/>
                        </a:spcAft>
                        <a:buNone/>
                      </a:pPr>
                      <a:r>
                        <a:rPr b="1" lang="en-US" sz="2400">
                          <a:solidFill>
                            <a:srgbClr val="231F20"/>
                          </a:solidFill>
                          <a:latin typeface="Roboto"/>
                          <a:ea typeface="Roboto"/>
                          <a:cs typeface="Roboto"/>
                          <a:sym typeface="Roboto"/>
                        </a:rPr>
                        <a:t>How many cups  of water per day?</a:t>
                      </a:r>
                      <a:endParaRPr b="1" sz="2400">
                        <a:solidFill>
                          <a:srgbClr val="231F20"/>
                        </a:solidFill>
                        <a:latin typeface="Roboto"/>
                        <a:ea typeface="Roboto"/>
                        <a:cs typeface="Roboto"/>
                        <a:sym typeface="Roboto"/>
                      </a:endParaRPr>
                    </a:p>
                  </a:txBody>
                  <a:tcPr marT="63500" marB="63500" marR="63500" marL="63500"/>
                </a:tc>
              </a:tr>
              <a:tr h="552450">
                <a:tc>
                  <a:txBody>
                    <a:bodyPr/>
                    <a:lstStyle/>
                    <a:p>
                      <a:pPr indent="0" lvl="0" marL="0" rtl="0" algn="l">
                        <a:spcBef>
                          <a:spcPts val="0"/>
                        </a:spcBef>
                        <a:spcAft>
                          <a:spcPts val="0"/>
                        </a:spcAft>
                        <a:buNone/>
                      </a:pPr>
                      <a:r>
                        <a:rPr lang="en-US" sz="2400">
                          <a:solidFill>
                            <a:srgbClr val="231F20"/>
                          </a:solidFill>
                          <a:latin typeface="Roboto"/>
                          <a:ea typeface="Roboto"/>
                          <a:cs typeface="Roboto"/>
                          <a:sym typeface="Roboto"/>
                        </a:rPr>
                        <a:t>4 to 8 years old</a:t>
                      </a:r>
                      <a:endParaRPr sz="2400">
                        <a:solidFill>
                          <a:srgbClr val="231F20"/>
                        </a:solidFill>
                        <a:latin typeface="Roboto"/>
                        <a:ea typeface="Roboto"/>
                        <a:cs typeface="Roboto"/>
                        <a:sym typeface="Roboto"/>
                      </a:endParaRPr>
                    </a:p>
                  </a:txBody>
                  <a:tcPr marT="63500" marB="63500" marR="63500" marL="63500"/>
                </a:tc>
                <a:tc>
                  <a:txBody>
                    <a:bodyPr/>
                    <a:lstStyle/>
                    <a:p>
                      <a:pPr indent="0" lvl="0" marL="0" rtl="0" algn="l">
                        <a:spcBef>
                          <a:spcPts val="0"/>
                        </a:spcBef>
                        <a:spcAft>
                          <a:spcPts val="0"/>
                        </a:spcAft>
                        <a:buNone/>
                      </a:pPr>
                      <a:r>
                        <a:rPr lang="en-US" sz="2400">
                          <a:solidFill>
                            <a:srgbClr val="231F20"/>
                          </a:solidFill>
                          <a:latin typeface="Roboto"/>
                          <a:ea typeface="Roboto"/>
                          <a:cs typeface="Roboto"/>
                          <a:sym typeface="Roboto"/>
                        </a:rPr>
                        <a:t>5 cups</a:t>
                      </a:r>
                      <a:endParaRPr sz="2400">
                        <a:solidFill>
                          <a:srgbClr val="231F20"/>
                        </a:solidFill>
                        <a:latin typeface="Roboto"/>
                        <a:ea typeface="Roboto"/>
                        <a:cs typeface="Roboto"/>
                        <a:sym typeface="Roboto"/>
                      </a:endParaRPr>
                    </a:p>
                  </a:txBody>
                  <a:tcPr marT="63500" marB="63500" marR="63500" marL="63500"/>
                </a:tc>
              </a:tr>
              <a:tr h="552450">
                <a:tc>
                  <a:txBody>
                    <a:bodyPr/>
                    <a:lstStyle/>
                    <a:p>
                      <a:pPr indent="0" lvl="0" marL="0" rtl="0" algn="l">
                        <a:spcBef>
                          <a:spcPts val="0"/>
                        </a:spcBef>
                        <a:spcAft>
                          <a:spcPts val="0"/>
                        </a:spcAft>
                        <a:buNone/>
                      </a:pPr>
                      <a:r>
                        <a:rPr lang="en-US" sz="2400">
                          <a:solidFill>
                            <a:srgbClr val="231F20"/>
                          </a:solidFill>
                          <a:latin typeface="Roboto"/>
                          <a:ea typeface="Roboto"/>
                          <a:cs typeface="Roboto"/>
                          <a:sym typeface="Roboto"/>
                        </a:rPr>
                        <a:t>9 to 13 years old</a:t>
                      </a:r>
                      <a:endParaRPr sz="2400">
                        <a:solidFill>
                          <a:srgbClr val="231F20"/>
                        </a:solidFill>
                        <a:latin typeface="Roboto"/>
                        <a:ea typeface="Roboto"/>
                        <a:cs typeface="Roboto"/>
                        <a:sym typeface="Roboto"/>
                      </a:endParaRPr>
                    </a:p>
                  </a:txBody>
                  <a:tcPr marT="63500" marB="63500" marR="63500" marL="63500"/>
                </a:tc>
                <a:tc>
                  <a:txBody>
                    <a:bodyPr/>
                    <a:lstStyle/>
                    <a:p>
                      <a:pPr indent="0" lvl="0" marL="0" rtl="0" algn="l">
                        <a:spcBef>
                          <a:spcPts val="0"/>
                        </a:spcBef>
                        <a:spcAft>
                          <a:spcPts val="0"/>
                        </a:spcAft>
                        <a:buNone/>
                      </a:pPr>
                      <a:r>
                        <a:rPr lang="en-US" sz="2400">
                          <a:solidFill>
                            <a:srgbClr val="231F20"/>
                          </a:solidFill>
                          <a:latin typeface="Roboto"/>
                          <a:ea typeface="Roboto"/>
                          <a:cs typeface="Roboto"/>
                          <a:sym typeface="Roboto"/>
                        </a:rPr>
                        <a:t>7-8 cups</a:t>
                      </a:r>
                      <a:endParaRPr sz="2400">
                        <a:solidFill>
                          <a:srgbClr val="231F20"/>
                        </a:solidFill>
                        <a:latin typeface="Roboto"/>
                        <a:ea typeface="Roboto"/>
                        <a:cs typeface="Roboto"/>
                        <a:sym typeface="Roboto"/>
                      </a:endParaRPr>
                    </a:p>
                  </a:txBody>
                  <a:tcPr marT="63500" marB="63500" marR="63500" marL="63500"/>
                </a:tc>
              </a:tr>
              <a:tr h="552450">
                <a:tc>
                  <a:txBody>
                    <a:bodyPr/>
                    <a:lstStyle/>
                    <a:p>
                      <a:pPr indent="0" lvl="0" marL="0" rtl="0" algn="l">
                        <a:spcBef>
                          <a:spcPts val="0"/>
                        </a:spcBef>
                        <a:spcAft>
                          <a:spcPts val="0"/>
                        </a:spcAft>
                        <a:buNone/>
                      </a:pPr>
                      <a:r>
                        <a:rPr lang="en-US" sz="2400">
                          <a:solidFill>
                            <a:srgbClr val="231F20"/>
                          </a:solidFill>
                          <a:latin typeface="Roboto"/>
                          <a:ea typeface="Roboto"/>
                          <a:cs typeface="Roboto"/>
                          <a:sym typeface="Roboto"/>
                        </a:rPr>
                        <a:t>14-18 years old, and adults</a:t>
                      </a:r>
                      <a:endParaRPr sz="2400">
                        <a:solidFill>
                          <a:srgbClr val="231F20"/>
                        </a:solidFill>
                        <a:latin typeface="Roboto"/>
                        <a:ea typeface="Roboto"/>
                        <a:cs typeface="Roboto"/>
                        <a:sym typeface="Roboto"/>
                      </a:endParaRPr>
                    </a:p>
                  </a:txBody>
                  <a:tcPr marT="63500" marB="63500" marR="63500" marL="63500"/>
                </a:tc>
                <a:tc>
                  <a:txBody>
                    <a:bodyPr/>
                    <a:lstStyle/>
                    <a:p>
                      <a:pPr indent="0" lvl="0" marL="0" rtl="0" algn="l">
                        <a:spcBef>
                          <a:spcPts val="0"/>
                        </a:spcBef>
                        <a:spcAft>
                          <a:spcPts val="0"/>
                        </a:spcAft>
                        <a:buNone/>
                      </a:pPr>
                      <a:r>
                        <a:rPr lang="en-US" sz="2400">
                          <a:solidFill>
                            <a:srgbClr val="231F20"/>
                          </a:solidFill>
                          <a:latin typeface="Roboto"/>
                          <a:ea typeface="Roboto"/>
                          <a:cs typeface="Roboto"/>
                          <a:sym typeface="Roboto"/>
                        </a:rPr>
                        <a:t>8-10 cups </a:t>
                      </a:r>
                      <a:endParaRPr sz="2400">
                        <a:solidFill>
                          <a:srgbClr val="231F20"/>
                        </a:solidFill>
                        <a:latin typeface="Roboto"/>
                        <a:ea typeface="Roboto"/>
                        <a:cs typeface="Roboto"/>
                        <a:sym typeface="Roboto"/>
                      </a:endParaRPr>
                    </a:p>
                  </a:txBody>
                  <a:tcPr marT="63500" marB="63500" marR="63500" marL="63500"/>
                </a:tc>
              </a:tr>
            </a:tbl>
          </a:graphicData>
        </a:graphic>
      </p:graphicFrame>
      <p:pic>
        <p:nvPicPr>
          <p:cNvPr id="148" name="Google Shape;148;p21"/>
          <p:cNvPicPr preferRelativeResize="0"/>
          <p:nvPr/>
        </p:nvPicPr>
        <p:blipFill>
          <a:blip r:embed="rId3">
            <a:alphaModFix/>
          </a:blip>
          <a:stretch>
            <a:fillRect/>
          </a:stretch>
        </p:blipFill>
        <p:spPr>
          <a:xfrm>
            <a:off x="433475" y="260775"/>
            <a:ext cx="2209800" cy="2209800"/>
          </a:xfrm>
          <a:prstGeom prst="rect">
            <a:avLst/>
          </a:prstGeom>
          <a:noFill/>
          <a:ln>
            <a:noFill/>
          </a:ln>
        </p:spPr>
      </p:pic>
      <p:sp>
        <p:nvSpPr>
          <p:cNvPr id="149" name="Google Shape;149;p21"/>
          <p:cNvSpPr txBox="1"/>
          <p:nvPr/>
        </p:nvSpPr>
        <p:spPr>
          <a:xfrm>
            <a:off x="2643275" y="143800"/>
            <a:ext cx="61029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000" u="sng">
                <a:solidFill>
                  <a:schemeClr val="dk1"/>
                </a:solidFill>
                <a:latin typeface="Calibri"/>
                <a:ea typeface="Calibri"/>
                <a:cs typeface="Calibri"/>
                <a:sym typeface="Calibri"/>
              </a:rPr>
              <a:t>WATER JUGS</a:t>
            </a:r>
            <a:endParaRPr b="1" sz="3000" u="sng">
              <a:solidFill>
                <a:schemeClr val="dk1"/>
              </a:solidFill>
              <a:latin typeface="Calibri"/>
              <a:ea typeface="Calibri"/>
              <a:cs typeface="Calibri"/>
              <a:sym typeface="Calibri"/>
            </a:endParaRPr>
          </a:p>
          <a:p>
            <a:pPr indent="0" lvl="0" marL="0" rtl="0" algn="l">
              <a:spcBef>
                <a:spcPts val="0"/>
              </a:spcBef>
              <a:spcAft>
                <a:spcPts val="0"/>
              </a:spcAft>
              <a:buNone/>
            </a:pPr>
            <a:r>
              <a:rPr lang="en-US" sz="3000">
                <a:solidFill>
                  <a:schemeClr val="dk1"/>
                </a:solidFill>
                <a:latin typeface="Calibri"/>
                <a:ea typeface="Calibri"/>
                <a:cs typeface="Calibri"/>
                <a:sym typeface="Calibri"/>
              </a:rPr>
              <a:t>A large jug holds 5 gallons of water. </a:t>
            </a:r>
            <a:endParaRPr sz="3000">
              <a:solidFill>
                <a:schemeClr val="dk1"/>
              </a:solidFill>
              <a:latin typeface="Calibri"/>
              <a:ea typeface="Calibri"/>
              <a:cs typeface="Calibri"/>
              <a:sym typeface="Calibri"/>
            </a:endParaRPr>
          </a:p>
          <a:p>
            <a:pPr indent="0" lvl="0" marL="0" rtl="0" algn="l">
              <a:spcBef>
                <a:spcPts val="0"/>
              </a:spcBef>
              <a:spcAft>
                <a:spcPts val="0"/>
              </a:spcAft>
              <a:buNone/>
            </a:pPr>
            <a:r>
              <a:rPr lang="en-US" sz="3000">
                <a:solidFill>
                  <a:schemeClr val="dk1"/>
                </a:solidFill>
                <a:latin typeface="Calibri"/>
                <a:ea typeface="Calibri"/>
                <a:cs typeface="Calibri"/>
                <a:sym typeface="Calibri"/>
              </a:rPr>
              <a:t>							</a:t>
            </a:r>
            <a:endParaRPr sz="3000">
              <a:solidFill>
                <a:schemeClr val="dk1"/>
              </a:solidFill>
              <a:latin typeface="Calibri"/>
              <a:ea typeface="Calibri"/>
              <a:cs typeface="Calibri"/>
              <a:sym typeface="Calibri"/>
            </a:endParaRPr>
          </a:p>
          <a:p>
            <a:pPr indent="0" lvl="0" marL="0" rtl="0" algn="l">
              <a:spcBef>
                <a:spcPts val="0"/>
              </a:spcBef>
              <a:spcAft>
                <a:spcPts val="0"/>
              </a:spcAft>
              <a:buNone/>
            </a:pPr>
            <a:r>
              <a:rPr lang="en-US" sz="3000">
                <a:solidFill>
                  <a:schemeClr val="dk1"/>
                </a:solidFill>
                <a:latin typeface="Calibri"/>
                <a:ea typeface="Calibri"/>
                <a:cs typeface="Calibri"/>
                <a:sym typeface="Calibri"/>
              </a:rPr>
              <a:t> There are 16 </a:t>
            </a:r>
            <a:r>
              <a:rPr b="1" lang="en-US" sz="3000">
                <a:solidFill>
                  <a:schemeClr val="dk1"/>
                </a:solidFill>
                <a:latin typeface="Calibri"/>
                <a:ea typeface="Calibri"/>
                <a:cs typeface="Calibri"/>
                <a:sym typeface="Calibri"/>
              </a:rPr>
              <a:t>cups</a:t>
            </a:r>
            <a:r>
              <a:rPr lang="en-US" sz="3000">
                <a:solidFill>
                  <a:schemeClr val="dk1"/>
                </a:solidFill>
                <a:latin typeface="Calibri"/>
                <a:ea typeface="Calibri"/>
                <a:cs typeface="Calibri"/>
                <a:sym typeface="Calibri"/>
              </a:rPr>
              <a:t> in 1 gallon. </a:t>
            </a:r>
            <a:endParaRPr sz="3000">
              <a:solidFill>
                <a:schemeClr val="dk1"/>
              </a:solidFill>
              <a:latin typeface="Calibri"/>
              <a:ea typeface="Calibri"/>
              <a:cs typeface="Calibri"/>
              <a:sym typeface="Calibri"/>
            </a:endParaRPr>
          </a:p>
        </p:txBody>
      </p:sp>
      <p:sp>
        <p:nvSpPr>
          <p:cNvPr id="150" name="Google Shape;150;p21"/>
          <p:cNvSpPr txBox="1"/>
          <p:nvPr/>
        </p:nvSpPr>
        <p:spPr>
          <a:xfrm>
            <a:off x="369200" y="3455075"/>
            <a:ext cx="10883700" cy="65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u="sng">
                <a:solidFill>
                  <a:schemeClr val="dk1"/>
                </a:solidFill>
                <a:latin typeface="Calibri"/>
                <a:ea typeface="Calibri"/>
                <a:cs typeface="Calibri"/>
                <a:sym typeface="Calibri"/>
              </a:rPr>
              <a:t>HOW MUCH WATER DO WE NEED TO DRINK EACH DAY?</a:t>
            </a:r>
            <a:endParaRPr b="1" sz="2400" u="sng">
              <a:solidFill>
                <a:schemeClr val="dk1"/>
              </a:solidFill>
              <a:latin typeface="Calibri"/>
              <a:ea typeface="Calibri"/>
              <a:cs typeface="Calibri"/>
              <a:sym typeface="Calibri"/>
            </a:endParaRPr>
          </a:p>
          <a:p>
            <a:pPr indent="0" lvl="0" marL="0" rtl="0" algn="l">
              <a:spcBef>
                <a:spcPts val="0"/>
              </a:spcBef>
              <a:spcAft>
                <a:spcPts val="0"/>
              </a:spcAft>
              <a:buNone/>
            </a:pPr>
            <a:r>
              <a:rPr lang="en-US" sz="2400">
                <a:solidFill>
                  <a:schemeClr val="dk1"/>
                </a:solidFill>
                <a:latin typeface="Calibri"/>
                <a:ea typeface="Calibri"/>
                <a:cs typeface="Calibri"/>
                <a:sym typeface="Calibri"/>
              </a:rPr>
              <a:t>Here are</a:t>
            </a:r>
            <a:r>
              <a:rPr lang="en-US" sz="2400">
                <a:solidFill>
                  <a:srgbClr val="231F20"/>
                </a:solidFill>
                <a:latin typeface="Roboto"/>
                <a:ea typeface="Roboto"/>
                <a:cs typeface="Roboto"/>
                <a:sym typeface="Roboto"/>
              </a:rPr>
              <a:t> recommendations for how much water people should drink each day. </a:t>
            </a:r>
            <a:endParaRPr sz="2400">
              <a:solidFill>
                <a:srgbClr val="231F20"/>
              </a:solidFill>
              <a:latin typeface="Roboto"/>
              <a:ea typeface="Roboto"/>
              <a:cs typeface="Roboto"/>
              <a:sym typeface="Roboto"/>
            </a:endParaRPr>
          </a:p>
          <a:p>
            <a:pPr indent="0" lvl="0" marL="0" rtl="0" algn="l">
              <a:spcBef>
                <a:spcPts val="0"/>
              </a:spcBef>
              <a:spcAft>
                <a:spcPts val="0"/>
              </a:spcAft>
              <a:buNone/>
            </a:pPr>
            <a:r>
              <a:rPr b="1" lang="en-US" sz="2400" u="sng">
                <a:solidFill>
                  <a:schemeClr val="dk1"/>
                </a:solidFill>
                <a:latin typeface="Calibri"/>
                <a:ea typeface="Calibri"/>
                <a:cs typeface="Calibri"/>
                <a:sym typeface="Calibri"/>
              </a:rPr>
              <a:t> </a:t>
            </a:r>
            <a:endParaRPr b="1" sz="2400" u="sng">
              <a:solidFill>
                <a:schemeClr val="dk1"/>
              </a:solidFill>
              <a:latin typeface="Calibri"/>
              <a:ea typeface="Calibri"/>
              <a:cs typeface="Calibri"/>
              <a:sym typeface="Calibri"/>
            </a:endParaRPr>
          </a:p>
        </p:txBody>
      </p:sp>
      <p:sp>
        <p:nvSpPr>
          <p:cNvPr id="151" name="Google Shape;151;p21"/>
          <p:cNvSpPr txBox="1"/>
          <p:nvPr/>
        </p:nvSpPr>
        <p:spPr>
          <a:xfrm>
            <a:off x="6069175" y="122000"/>
            <a:ext cx="6036900" cy="51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